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6"/>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vatsan1993/ibm_data_science_course10/blob/main/jupyter%20notebook%20files/labs-jupyter-spacex-Data%20wrangling.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vatsan1993/ibm_data_science_course10/blob/main/jupyter%20notebook%20files/edadataviz.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vatsan1993/ibm_data_science_course10/blob/main/jupyter%20notebook%20files/jupyter-labs-eda-sql-coursera_sqllite.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vatsan1993/ibm_data_science_course10/blob/main/jupyter%20notebook%20files/lab_jupyter_launch_site_location.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vatsan1993/ibm_data_science_course10/blob/main/jupyter%20notebook%20files/spacex_dash_app.py"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vatsan1993/ibm_data_science_course10/blob/main/jupyter%20notebook%20files/SpaceX_Machine%20Learning%20Prediction_Part_5.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vatsan1993/ibm_data_science_course10/blob/main/jupyter%20notebook%20files/jupyter-labs-spacex-data-collection-api.ipynb"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vatsan1993/ibm_data_science_course10/blob/main/jupyter%20notebook%20files/jupyter-labs-webscraping.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S Srivatsan</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16/01/2025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6076950" cy="4351655"/>
          </a:xfrm>
          <a:prstGeom prst="rect">
            <a:avLst/>
          </a:prstGeom>
        </p:spPr>
        <p:txBody>
          <a:bodyPr/>
          <a:lstStyle/>
          <a:p>
            <a:r>
              <a:rPr lang="en-US" sz="2200">
                <a:solidFill>
                  <a:schemeClr val="accent3">
                    <a:lumMod val="25000"/>
                  </a:schemeClr>
                </a:solidFill>
                <a:latin typeface="Abadi" panose="020B0604020104020204" pitchFamily="34" charset="0"/>
              </a:rPr>
              <a:t>We start by reading the data that we stored in the csv file using pd.read_csv(). When we look at the data, we have  a few columns have categorical data including the outcome column. Which needs to be changed to numerical values. The independent columns are converted to numerical values after some EDA is finished. For now, we find out how many null values exists in each column and convert the outcome column to numerical values and save it into a new csv file.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You can find the jupyter notebook for the Data Wrangling process in this </a:t>
            </a:r>
            <a:r>
              <a:rPr lang="en-US" sz="2200">
                <a:solidFill>
                  <a:schemeClr val="accent3">
                    <a:lumMod val="25000"/>
                  </a:schemeClr>
                </a:solidFill>
                <a:latin typeface="Abadi" panose="020B0604020104020204" pitchFamily="34" charset="0"/>
                <a:hlinkClick r:id="rId2" action="ppaction://hlinkfile"/>
              </a:rPr>
              <a:t>Github Link</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2" name="Rectangles 1"/>
          <p:cNvSpPr/>
          <p:nvPr/>
        </p:nvSpPr>
        <p:spPr>
          <a:xfrm>
            <a:off x="7150735" y="129667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csv data file</a:t>
            </a:r>
            <a:endParaRPr lang="en-US"/>
          </a:p>
        </p:txBody>
      </p:sp>
      <p:sp>
        <p:nvSpPr>
          <p:cNvPr id="7" name="Rectangles 6"/>
          <p:cNvSpPr/>
          <p:nvPr/>
        </p:nvSpPr>
        <p:spPr>
          <a:xfrm>
            <a:off x="7150735" y="292862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t>finding number of null values in each column</a:t>
            </a:r>
            <a:endParaRPr lang="en-US" b="1"/>
          </a:p>
        </p:txBody>
      </p:sp>
      <p:sp>
        <p:nvSpPr>
          <p:cNvPr id="3" name="Rectangles 2"/>
          <p:cNvSpPr/>
          <p:nvPr/>
        </p:nvSpPr>
        <p:spPr>
          <a:xfrm>
            <a:off x="7150735" y="3770630"/>
            <a:ext cx="2748280" cy="969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Checking Output column to see different success and failure outcomes</a:t>
            </a:r>
            <a:endParaRPr lang="en-US"/>
          </a:p>
        </p:txBody>
      </p:sp>
      <p:sp>
        <p:nvSpPr>
          <p:cNvPr id="9" name="Rectangles 8"/>
          <p:cNvSpPr/>
          <p:nvPr/>
        </p:nvSpPr>
        <p:spPr>
          <a:xfrm>
            <a:off x="7150735" y="5189855"/>
            <a:ext cx="2748280" cy="66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Converting them to 0 and 1</a:t>
            </a:r>
            <a:endParaRPr lang="en-US"/>
          </a:p>
        </p:txBody>
      </p:sp>
      <p:cxnSp>
        <p:nvCxnSpPr>
          <p:cNvPr id="13" name="Straight Arrow Connector 12"/>
          <p:cNvCxnSpPr/>
          <p:nvPr/>
        </p:nvCxnSpPr>
        <p:spPr>
          <a:xfrm>
            <a:off x="8585200" y="1774825"/>
            <a:ext cx="0" cy="368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8714740" y="1741805"/>
            <a:ext cx="1790065" cy="368300"/>
          </a:xfrm>
          <a:prstGeom prst="rect">
            <a:avLst/>
          </a:prstGeom>
          <a:noFill/>
        </p:spPr>
        <p:txBody>
          <a:bodyPr wrap="square" rtlCol="0">
            <a:spAutoFit/>
          </a:bodyPr>
          <a:p>
            <a:r>
              <a:rPr lang="en-US"/>
              <a:t>pd.read_csv()</a:t>
            </a:r>
            <a:endParaRPr lang="en-US"/>
          </a:p>
        </p:txBody>
      </p:sp>
      <p:cxnSp>
        <p:nvCxnSpPr>
          <p:cNvPr id="15" name="Straight Arrow Connector 14"/>
          <p:cNvCxnSpPr>
            <a:endCxn id="3" idx="0"/>
          </p:cNvCxnSpPr>
          <p:nvPr/>
        </p:nvCxnSpPr>
        <p:spPr>
          <a:xfrm>
            <a:off x="8524875" y="3390900"/>
            <a:ext cx="0" cy="3797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2"/>
          </p:cNvCxnSpPr>
          <p:nvPr/>
        </p:nvCxnSpPr>
        <p:spPr>
          <a:xfrm>
            <a:off x="8524875" y="4740275"/>
            <a:ext cx="0" cy="449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s 18"/>
          <p:cNvSpPr/>
          <p:nvPr/>
        </p:nvSpPr>
        <p:spPr>
          <a:xfrm>
            <a:off x="7150735" y="629031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Save to csv</a:t>
            </a:r>
            <a:endParaRPr lang="en-US"/>
          </a:p>
        </p:txBody>
      </p:sp>
      <p:cxnSp>
        <p:nvCxnSpPr>
          <p:cNvPr id="20" name="Straight Arrow Connector 19"/>
          <p:cNvCxnSpPr>
            <a:stCxn id="9" idx="2"/>
          </p:cNvCxnSpPr>
          <p:nvPr/>
        </p:nvCxnSpPr>
        <p:spPr>
          <a:xfrm>
            <a:off x="8524875" y="5855335"/>
            <a:ext cx="0" cy="434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8585200" y="5968365"/>
            <a:ext cx="1313815" cy="368300"/>
          </a:xfrm>
          <a:prstGeom prst="rect">
            <a:avLst/>
          </a:prstGeom>
          <a:noFill/>
        </p:spPr>
        <p:txBody>
          <a:bodyPr wrap="square" rtlCol="0">
            <a:spAutoFit/>
          </a:bodyPr>
          <a:p>
            <a:r>
              <a:rPr lang="en-US"/>
              <a:t>to_csv()</a:t>
            </a:r>
            <a:endParaRPr lang="en-US"/>
          </a:p>
        </p:txBody>
      </p:sp>
      <p:sp>
        <p:nvSpPr>
          <p:cNvPr id="6" name="Rectangles 5"/>
          <p:cNvSpPr/>
          <p:nvPr/>
        </p:nvSpPr>
        <p:spPr>
          <a:xfrm>
            <a:off x="7150735" y="215900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read data to a DataFrame</a:t>
            </a:r>
            <a:endParaRPr lang="en-US"/>
          </a:p>
        </p:txBody>
      </p:sp>
      <p:cxnSp>
        <p:nvCxnSpPr>
          <p:cNvPr id="11" name="Straight Arrow Connector 10"/>
          <p:cNvCxnSpPr/>
          <p:nvPr/>
        </p:nvCxnSpPr>
        <p:spPr>
          <a:xfrm>
            <a:off x="8524875" y="2670175"/>
            <a:ext cx="0" cy="258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88035" y="1391285"/>
            <a:ext cx="10502265" cy="4785995"/>
          </a:xfrm>
          <a:prstGeom prst="rect">
            <a:avLst/>
          </a:prstGeom>
        </p:spPr>
        <p:txBody>
          <a:bodyPr lIns="91440" tIns="45720" rIns="91440" bIns="45720" anchor="t"/>
          <a:lstStyle/>
          <a:p>
            <a:pPr marL="0" indent="0">
              <a:lnSpc>
                <a:spcPct val="100000"/>
              </a:lnSpc>
              <a:spcBef>
                <a:spcPts val="1400"/>
              </a:spcBef>
              <a:buNone/>
            </a:pPr>
            <a:r>
              <a:rPr lang="en-US" sz="1800">
                <a:solidFill>
                  <a:schemeClr val="accent3">
                    <a:lumMod val="25000"/>
                  </a:schemeClr>
                </a:solidFill>
                <a:latin typeface="Abadi"/>
              </a:rPr>
              <a:t>We start by plotting multiple scatter plots anc catplot to find out relationships between different columns over the class.</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	- x="FlightNumber", </a:t>
            </a:r>
            <a:r>
              <a:rPr lang="en-US" sz="1800">
                <a:solidFill>
                  <a:schemeClr val="accent3">
                    <a:lumMod val="25000"/>
                  </a:schemeClr>
                </a:solidFill>
                <a:latin typeface="Abadi"/>
                <a:sym typeface="+mn-ea"/>
              </a:rPr>
              <a:t> y="PayloadMass", </a:t>
            </a:r>
            <a:r>
              <a:rPr lang="en-US" sz="1800">
                <a:solidFill>
                  <a:schemeClr val="accent3">
                    <a:lumMod val="25000"/>
                  </a:schemeClr>
                </a:solidFill>
                <a:latin typeface="Abadi"/>
              </a:rPr>
              <a:t> hue="Class"</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	- x='FlightNumber', y='LaunchSite', hue = 'Class'</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	- x = 'PayloadMass', y = 'LaunchSite', hue = 'Class'</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	- x = 'FlightNumber', y = 'Orbit', hue = 'Class'</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	- x = 'PayloadMass', y = 'Orbit', hue = 'Class',</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We then create a bar plot that shows the average success rate for each orbit </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We create a line plot between Year of launch vs success rate. This is because we have time series data.</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Finally, we perform one hot encoding to convert all the independent columns with categorical data into numerical data.</a:t>
            </a:r>
            <a:endParaRPr lang="en-US" sz="18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panose="020B0604020104020204" pitchFamily="34" charset="0"/>
                <a:sym typeface="+mn-ea"/>
              </a:rPr>
              <a:t>You can find the jupyter notebook for the EDA with Data Visualization in this </a:t>
            </a:r>
            <a:r>
              <a:rPr lang="en-US" sz="1800">
                <a:solidFill>
                  <a:schemeClr val="accent3">
                    <a:lumMod val="25000"/>
                  </a:schemeClr>
                </a:solidFill>
                <a:latin typeface="Abadi" panose="020B0604020104020204" pitchFamily="34" charset="0"/>
                <a:sym typeface="+mn-ea"/>
                <a:hlinkClick r:id="rId2" action="ppaction://hlinkfile"/>
              </a:rPr>
              <a:t>Github Link</a:t>
            </a: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48780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In this section, we will use the sql magic command in jupyter notebook to perform EDA with the data.</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We start by reading data from csv and saving it into a database file.</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We use different columns to understand different things like total number of times each outcome is occuring, Launch Sites for Failed DroneShip landings, getting booster versions with largest payload mass, date of the first succesful landing, total and average payload masses and much more</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We use select commands to grab the data and different concepts like where clauses, group by, sub queries, ordering and aggregate functions to expore data to get useful insights </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rPr>
              <a:t>You can find the jupyter notebook for the SQL EDA in this </a:t>
            </a:r>
            <a:r>
              <a:rPr lang="en-US" sz="2200">
                <a:solidFill>
                  <a:schemeClr val="accent3">
                    <a:lumMod val="25000"/>
                  </a:schemeClr>
                </a:solidFill>
                <a:latin typeface="Abadi" panose="020B0604020104020204" pitchFamily="34" charset="0"/>
                <a:sym typeface="+mn-ea"/>
                <a:hlinkClick r:id="rId2" action="ppaction://hlinkfile"/>
              </a:rPr>
              <a:t>Github Link</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In this section we create a USA map and we place markers for the launch sites based on the coordinates. We use different kinds of map objects like circle, marker,  marker cluster, PolyLine.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Marker is used to specify the exact location of an Launch. A LaunchSite can have multiple launch locations.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 Circle object representes the LaunchSite.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 marker cluster clusters the markers and shows how many launch locations are in an area depending on the zoom level.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PolyLine is a line between two locations. This is used to show the distances between the launch site and nearby places.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rPr>
              <a:t>You can find the jupyter notebook for the Folium Interactive map in this </a:t>
            </a:r>
            <a:r>
              <a:rPr lang="en-US" sz="2200">
                <a:solidFill>
                  <a:schemeClr val="accent3">
                    <a:lumMod val="25000"/>
                  </a:schemeClr>
                </a:solidFill>
                <a:latin typeface="Abadi" panose="020B0604020104020204" pitchFamily="34" charset="0"/>
                <a:sym typeface="+mn-ea"/>
                <a:hlinkClick r:id="rId2" action="ppaction://hlinkfile"/>
              </a:rPr>
              <a:t>Github Link</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In this section we built a plotly dash application. The dash app contains a dropdown and a range slider and 2 graphs.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dropdown contains options for each LaunchSite. We can also select if we want to display graph for all LaunchSites.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range slider is to represent payload mass.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first graph shows pie chart of success rate for the launch site that we lect using the dropdown.</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The second graph shows scatter plot of payload Mass vs class. The data is filtered based on the selected LaunchSite from the dropdown and payload mass withing the range selected from the RangeSlider.</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rPr>
              <a:t>You can find the python file for the Plotly Dash App in this </a:t>
            </a:r>
            <a:r>
              <a:rPr lang="en-US" sz="2200">
                <a:solidFill>
                  <a:schemeClr val="accent3">
                    <a:lumMod val="25000"/>
                  </a:schemeClr>
                </a:solidFill>
                <a:latin typeface="Abadi" panose="020B0604020104020204" pitchFamily="34" charset="0"/>
                <a:sym typeface="+mn-ea"/>
                <a:hlinkClick r:id="rId2" action="ppaction://hlinkfile"/>
              </a:rPr>
              <a:t>Github Link</a:t>
            </a:r>
            <a:endParaRPr lang="en-US" sz="2200"/>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97627" y="5440103"/>
            <a:ext cx="2743200" cy="401638"/>
          </a:xfrm>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6584950" cy="4351655"/>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In this section, we build different models like LogisticRegression, SVM, DecisionTreeClassifier, K nearest neighbors using GridSearch to find the best estimator for each model.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then use these models for training and testing.</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Then we fing the r2_score.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Based on the r2_score, we can say SVM is the best model among others.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rPr>
              <a:t>You can find the jupyter notebook for the predictions in this </a:t>
            </a:r>
            <a:r>
              <a:rPr lang="en-US" sz="2200">
                <a:solidFill>
                  <a:schemeClr val="accent3">
                    <a:lumMod val="25000"/>
                  </a:schemeClr>
                </a:solidFill>
                <a:latin typeface="Abadi" panose="020B0604020104020204" pitchFamily="34" charset="0"/>
                <a:sym typeface="+mn-ea"/>
                <a:hlinkClick r:id="rId2" action="ppaction://hlinkfile"/>
              </a:rPr>
              <a:t>Github Link</a:t>
            </a:r>
            <a:endParaRPr lang="en-US" sz="2200"/>
          </a:p>
          <a:p>
            <a:endParaRPr lang="en-US" sz="2200"/>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
        <p:nvSpPr>
          <p:cNvPr id="2" name="Rectangles 1"/>
          <p:cNvSpPr/>
          <p:nvPr/>
        </p:nvSpPr>
        <p:spPr>
          <a:xfrm>
            <a:off x="8032115" y="584835"/>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read data from csv to DataFrames </a:t>
            </a:r>
            <a:endParaRPr lang="en-US"/>
          </a:p>
        </p:txBody>
      </p:sp>
      <p:sp>
        <p:nvSpPr>
          <p:cNvPr id="7" name="Rectangles 6"/>
          <p:cNvSpPr/>
          <p:nvPr/>
        </p:nvSpPr>
        <p:spPr>
          <a:xfrm>
            <a:off x="8050530" y="1214755"/>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t>Normalize data</a:t>
            </a:r>
            <a:endParaRPr lang="en-US" b="1"/>
          </a:p>
        </p:txBody>
      </p:sp>
      <p:sp>
        <p:nvSpPr>
          <p:cNvPr id="8" name="Rectangles 7"/>
          <p:cNvSpPr/>
          <p:nvPr/>
        </p:nvSpPr>
        <p:spPr>
          <a:xfrm>
            <a:off x="8050530" y="1844675"/>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Train Test Split</a:t>
            </a:r>
            <a:endParaRPr lang="en-US"/>
          </a:p>
        </p:txBody>
      </p:sp>
      <p:sp>
        <p:nvSpPr>
          <p:cNvPr id="9" name="Rectangles 8"/>
          <p:cNvSpPr/>
          <p:nvPr/>
        </p:nvSpPr>
        <p:spPr>
          <a:xfrm>
            <a:off x="8050530" y="3813810"/>
            <a:ext cx="2748280" cy="764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Create GridSearch object with the model object</a:t>
            </a:r>
            <a:endParaRPr lang="en-US"/>
          </a:p>
        </p:txBody>
      </p:sp>
      <p:cxnSp>
        <p:nvCxnSpPr>
          <p:cNvPr id="13" name="Straight Arrow Connector 12"/>
          <p:cNvCxnSpPr/>
          <p:nvPr/>
        </p:nvCxnSpPr>
        <p:spPr>
          <a:xfrm>
            <a:off x="9424670" y="1101090"/>
            <a:ext cx="0" cy="113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0"/>
          </p:cNvCxnSpPr>
          <p:nvPr/>
        </p:nvCxnSpPr>
        <p:spPr>
          <a:xfrm>
            <a:off x="9424670" y="1464945"/>
            <a:ext cx="0" cy="3797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a:endCxn id="6" idx="0"/>
          </p:cNvCxnSpPr>
          <p:nvPr/>
        </p:nvCxnSpPr>
        <p:spPr>
          <a:xfrm>
            <a:off x="9424670" y="2306955"/>
            <a:ext cx="0" cy="177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s 18"/>
          <p:cNvSpPr/>
          <p:nvPr/>
        </p:nvSpPr>
        <p:spPr>
          <a:xfrm>
            <a:off x="8050530" y="550799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perform prediction</a:t>
            </a:r>
            <a:endParaRPr lang="en-US"/>
          </a:p>
        </p:txBody>
      </p:sp>
      <p:cxnSp>
        <p:nvCxnSpPr>
          <p:cNvPr id="20" name="Straight Arrow Connector 19"/>
          <p:cNvCxnSpPr>
            <a:stCxn id="9" idx="2"/>
          </p:cNvCxnSpPr>
          <p:nvPr/>
        </p:nvCxnSpPr>
        <p:spPr>
          <a:xfrm>
            <a:off x="9424670" y="4578350"/>
            <a:ext cx="0" cy="260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Rectangles 5"/>
          <p:cNvSpPr/>
          <p:nvPr/>
        </p:nvSpPr>
        <p:spPr>
          <a:xfrm>
            <a:off x="8050530" y="2484120"/>
            <a:ext cx="2748280" cy="48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Create Param Grid</a:t>
            </a:r>
            <a:endParaRPr lang="en-US"/>
          </a:p>
        </p:txBody>
      </p:sp>
      <p:cxnSp>
        <p:nvCxnSpPr>
          <p:cNvPr id="11" name="Straight Arrow Connector 10"/>
          <p:cNvCxnSpPr>
            <a:stCxn id="6" idx="2"/>
            <a:endCxn id="22" idx="0"/>
          </p:cNvCxnSpPr>
          <p:nvPr/>
        </p:nvCxnSpPr>
        <p:spPr>
          <a:xfrm>
            <a:off x="9424670" y="2968625"/>
            <a:ext cx="0" cy="225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ectangles 21"/>
          <p:cNvSpPr/>
          <p:nvPr/>
        </p:nvSpPr>
        <p:spPr>
          <a:xfrm>
            <a:off x="8050530" y="3194050"/>
            <a:ext cx="2748280" cy="48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Create model object</a:t>
            </a:r>
            <a:endParaRPr lang="en-US"/>
          </a:p>
        </p:txBody>
      </p:sp>
      <p:cxnSp>
        <p:nvCxnSpPr>
          <p:cNvPr id="23" name="Straight Arrow Connector 22"/>
          <p:cNvCxnSpPr>
            <a:stCxn id="22" idx="2"/>
            <a:endCxn id="9" idx="0"/>
          </p:cNvCxnSpPr>
          <p:nvPr/>
        </p:nvCxnSpPr>
        <p:spPr>
          <a:xfrm>
            <a:off x="9424670" y="3678555"/>
            <a:ext cx="0" cy="135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s 23"/>
          <p:cNvSpPr/>
          <p:nvPr/>
        </p:nvSpPr>
        <p:spPr>
          <a:xfrm>
            <a:off x="8032115" y="483870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Fit the model</a:t>
            </a:r>
            <a:endParaRPr lang="en-US"/>
          </a:p>
        </p:txBody>
      </p:sp>
      <p:cxnSp>
        <p:nvCxnSpPr>
          <p:cNvPr id="25" name="Straight Arrow Connector 24"/>
          <p:cNvCxnSpPr>
            <a:stCxn id="24" idx="2"/>
            <a:endCxn id="19" idx="0"/>
          </p:cNvCxnSpPr>
          <p:nvPr/>
        </p:nvCxnSpPr>
        <p:spPr>
          <a:xfrm>
            <a:off x="9406255" y="5300980"/>
            <a:ext cx="18415" cy="207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0530" y="617728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Find the r2 score</a:t>
            </a:r>
            <a:endParaRPr lang="en-US"/>
          </a:p>
        </p:txBody>
      </p:sp>
      <p:cxnSp>
        <p:nvCxnSpPr>
          <p:cNvPr id="27" name="Straight Arrow Connector 26"/>
          <p:cNvCxnSpPr>
            <a:endCxn id="26" idx="0"/>
          </p:cNvCxnSpPr>
          <p:nvPr/>
        </p:nvCxnSpPr>
        <p:spPr>
          <a:xfrm>
            <a:off x="9424670" y="5821680"/>
            <a:ext cx="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870" y="1664970"/>
            <a:ext cx="4874260" cy="420433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Here is a Scatter plot that shows the relationship between The FlightNumber and LaunchSite, Class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Insight: CCAFS SLC 40 has way more failures compared to the remaining Landing Sites. Also lower flight numbers have more failures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descr="Screenshot from 2025-01-18 16-33-25"/>
          <p:cNvPicPr>
            <a:picLocks noChangeAspect="1"/>
          </p:cNvPicPr>
          <p:nvPr/>
        </p:nvPicPr>
        <p:blipFill>
          <a:blip r:embed="rId2"/>
          <a:stretch>
            <a:fillRect/>
          </a:stretch>
        </p:blipFill>
        <p:spPr>
          <a:xfrm>
            <a:off x="5981700" y="1244600"/>
            <a:ext cx="5304155" cy="46247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fontScale="90000"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sym typeface="+mn-ea"/>
              </a:rPr>
              <a:t>Here is a Scatter plot that shows the relationship between </a:t>
            </a:r>
            <a:r>
              <a:rPr lang="en-CA" sz="2200">
                <a:solidFill>
                  <a:schemeClr val="accent3">
                    <a:lumMod val="25000"/>
                  </a:schemeClr>
                </a:solidFill>
                <a:latin typeface="Abadi" panose="020B0604020104020204" pitchFamily="34" charset="0"/>
              </a:rPr>
              <a:t>Payload </a:t>
            </a:r>
            <a:r>
              <a:rPr lang="en-US" altLang="en-CA" sz="2200">
                <a:solidFill>
                  <a:schemeClr val="accent3">
                    <a:lumMod val="25000"/>
                  </a:schemeClr>
                </a:solidFill>
                <a:latin typeface="Abadi" panose="020B0604020104020204" pitchFamily="34" charset="0"/>
              </a:rPr>
              <a:t>and</a:t>
            </a:r>
            <a:r>
              <a:rPr lang="en-CA" sz="2200">
                <a:solidFill>
                  <a:schemeClr val="accent3">
                    <a:lumMod val="25000"/>
                  </a:schemeClr>
                </a:solidFill>
                <a:latin typeface="Abadi" panose="020B0604020104020204" pitchFamily="34" charset="0"/>
              </a:rPr>
              <a:t> Launch Site</a:t>
            </a:r>
            <a:r>
              <a:rPr lang="en-US" altLang="en-CA" sz="2200">
                <a:solidFill>
                  <a:schemeClr val="accent3">
                    <a:lumMod val="25000"/>
                  </a:schemeClr>
                </a:solidFill>
                <a:latin typeface="Abadi" panose="020B0604020104020204" pitchFamily="34" charset="0"/>
              </a:rPr>
              <a:t>, Class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If we observe Payload Mass Vs. Launch Site scatter point chart you will find for the VAFB-SLC launchsite there are no rockets launched for heavypayload mass(greater than 10000).</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7" name="Picture 6" descr="Screenshot from 2025-01-18 16-36-19"/>
          <p:cNvPicPr>
            <a:picLocks noChangeAspect="1"/>
          </p:cNvPicPr>
          <p:nvPr/>
        </p:nvPicPr>
        <p:blipFill>
          <a:blip r:embed="rId2"/>
          <a:stretch>
            <a:fillRect/>
          </a:stretch>
        </p:blipFill>
        <p:spPr>
          <a:xfrm>
            <a:off x="5306695" y="1224280"/>
            <a:ext cx="5825490" cy="5079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altLang="en-CA" sz="2200">
                <a:solidFill>
                  <a:schemeClr val="accent3">
                    <a:lumMod val="25000"/>
                  </a:schemeClr>
                </a:solidFill>
                <a:latin typeface="Abadi" panose="020B0604020104020204" pitchFamily="34" charset="0"/>
              </a:rPr>
              <a:t>Here is a </a:t>
            </a:r>
            <a:r>
              <a:rPr lang="en-CA" sz="2200">
                <a:solidFill>
                  <a:schemeClr val="accent3">
                    <a:lumMod val="25000"/>
                  </a:schemeClr>
                </a:solidFill>
                <a:latin typeface="Abadi" panose="020B0604020104020204" pitchFamily="34" charset="0"/>
              </a:rPr>
              <a:t> </a:t>
            </a:r>
            <a:r>
              <a:rPr lang="en-US" sz="2200">
                <a:solidFill>
                  <a:schemeClr val="accent3">
                    <a:lumMod val="25000"/>
                  </a:schemeClr>
                </a:solidFill>
                <a:latin typeface="Abadi" panose="020B0604020104020204" pitchFamily="34" charset="0"/>
              </a:rPr>
              <a:t>bar chart for the success rate of each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can see that ES-L1, SSO, HEO, GEO have the highest success rates.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Screenshot from 2025-01-18 16-43-31"/>
          <p:cNvPicPr>
            <a:picLocks noChangeAspect="1"/>
          </p:cNvPicPr>
          <p:nvPr/>
        </p:nvPicPr>
        <p:blipFill>
          <a:blip r:embed="rId2"/>
          <a:stretch>
            <a:fillRect/>
          </a:stretch>
        </p:blipFill>
        <p:spPr>
          <a:xfrm>
            <a:off x="5531485" y="1386205"/>
            <a:ext cx="6174105" cy="47047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Here is a Scatter plot for Flight number vs. Orbit type vs Class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can observe that in the LEO orbit, success seems to be related to the number of flights. Conversely, in the GTO orbit, there appears to be no relationship between flight number and success.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Screenshot from 2025-01-18 16-46-20"/>
          <p:cNvPicPr>
            <a:picLocks noChangeAspect="1"/>
          </p:cNvPicPr>
          <p:nvPr/>
        </p:nvPicPr>
        <p:blipFill>
          <a:blip r:embed="rId2"/>
          <a:stretch>
            <a:fillRect/>
          </a:stretch>
        </p:blipFill>
        <p:spPr>
          <a:xfrm>
            <a:off x="5353050" y="1200150"/>
            <a:ext cx="5932805" cy="49231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fontScale="90000"/>
          </a:bodyPr>
          <a:lstStyle/>
          <a:p>
            <a:pPr>
              <a:lnSpc>
                <a:spcPct val="100000"/>
              </a:lnSpc>
              <a:spcBef>
                <a:spcPts val="1400"/>
              </a:spcBef>
            </a:pPr>
            <a:r>
              <a:rPr lang="en-US" altLang="en-CA" sz="2200">
                <a:solidFill>
                  <a:schemeClr val="accent3">
                    <a:lumMod val="25000"/>
                  </a:schemeClr>
                </a:solidFill>
                <a:latin typeface="Abadi" panose="020B0604020104020204" pitchFamily="34" charset="0"/>
              </a:rPr>
              <a:t>Here is </a:t>
            </a:r>
            <a:r>
              <a:rPr lang="en-CA" sz="2200">
                <a:solidFill>
                  <a:schemeClr val="accent3">
                    <a:lumMod val="25000"/>
                  </a:schemeClr>
                </a:solidFill>
                <a:latin typeface="Abadi" panose="020B0604020104020204" pitchFamily="34" charset="0"/>
              </a:rPr>
              <a:t>a </a:t>
            </a:r>
            <a:r>
              <a:rPr lang="en-US" sz="2200">
                <a:solidFill>
                  <a:schemeClr val="accent3">
                    <a:lumMod val="25000"/>
                  </a:schemeClr>
                </a:solidFill>
                <a:latin typeface="Abadi" panose="020B0604020104020204" pitchFamily="34" charset="0"/>
              </a:rPr>
              <a:t>scatter plot of payload vs. orbit type vs class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With heavy payloads the successful landing or positive landing rate are more for Polar,LEO and ISS.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However, for GTO, it's difficult to distinguish between successful and unsuccessful landings as both outcomes are present.</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Screenshot from 2025-01-18 16-48-56"/>
          <p:cNvPicPr>
            <a:picLocks noChangeAspect="1"/>
          </p:cNvPicPr>
          <p:nvPr/>
        </p:nvPicPr>
        <p:blipFill>
          <a:blip r:embed="rId2"/>
          <a:stretch>
            <a:fillRect/>
          </a:stretch>
        </p:blipFill>
        <p:spPr>
          <a:xfrm>
            <a:off x="5913755" y="1411605"/>
            <a:ext cx="5372100" cy="4457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Here is a line plot that shows the Success Rate over the years.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you can observe that the sucess rate since 2013 kept increasing till 2020</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descr="Screenshot from 2025-01-18 16-50-50"/>
          <p:cNvPicPr>
            <a:picLocks noChangeAspect="1"/>
          </p:cNvPicPr>
          <p:nvPr/>
        </p:nvPicPr>
        <p:blipFill>
          <a:blip r:embed="rId2"/>
          <a:stretch>
            <a:fillRect/>
          </a:stretch>
        </p:blipFill>
        <p:spPr>
          <a:xfrm>
            <a:off x="5584190" y="1405255"/>
            <a:ext cx="5907405" cy="44754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8188960" cy="43516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 select distinct "Launch_Site" from SPACEXTABLE;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distinct keyword to get unique values from the column Launch_Site.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1" descr="Screenshot from 2025-01-18 16-58-21"/>
          <p:cNvPicPr>
            <a:picLocks noChangeAspect="1"/>
          </p:cNvPicPr>
          <p:nvPr/>
        </p:nvPicPr>
        <p:blipFill>
          <a:blip r:embed="rId2"/>
          <a:stretch>
            <a:fillRect/>
          </a:stretch>
        </p:blipFill>
        <p:spPr>
          <a:xfrm>
            <a:off x="8958580" y="2028190"/>
            <a:ext cx="1972945" cy="29184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7369810" cy="43516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"Launch_Site" from SPACEXTABLE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where "Launch_Site" like 'CCA%'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limit 5;</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uses the where clause to filter the data that contains first 5 Launch_Sites that starts with CCA </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Picture 1" descr="Screenshot from 2025-01-18 17-07-43"/>
          <p:cNvPicPr>
            <a:picLocks noChangeAspect="1"/>
          </p:cNvPicPr>
          <p:nvPr/>
        </p:nvPicPr>
        <p:blipFill>
          <a:blip r:embed="rId2"/>
          <a:stretch>
            <a:fillRect/>
          </a:stretch>
        </p:blipFill>
        <p:spPr>
          <a:xfrm>
            <a:off x="8916035" y="1923415"/>
            <a:ext cx="1784350" cy="30111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select Customer, sum(PAYLOAD_MASS__KG_) as TOTAL_MASS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from SPACEXTABLE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group by(Customer)</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having Customer = 'NASA (CRS)';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To get the total payload mass from NASA, we need to perform a groupby with a sum() aggregate function. To filter the data to contain only NASA, use the having clause.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434070" y="2858770"/>
            <a:ext cx="3303905" cy="11404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7687310" cy="4351655"/>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select "Booster_Version", AVG(PAYLOAD_MASS__KG_) as AVG_MASS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from SPACEXTABLE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group by("Booster_Version")</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having "Booster_Version" = 'F9 v1.1';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To get the average payload mass of F9 v1.1 booster we need to perform a groupby with a avg() aggregate function. To filter the data to contain only </a:t>
            </a:r>
            <a:r>
              <a:rPr lang="en-US" sz="2200">
                <a:solidFill>
                  <a:schemeClr val="accent3">
                    <a:lumMod val="25000"/>
                  </a:schemeClr>
                </a:solidFill>
                <a:latin typeface="Abadi" panose="020B0604020104020204" pitchFamily="34" charset="0"/>
                <a:sym typeface="+mn-ea"/>
              </a:rPr>
              <a:t>F9 v1.1</a:t>
            </a:r>
            <a:r>
              <a:rPr lang="en-US" sz="2200">
                <a:solidFill>
                  <a:schemeClr val="accent3">
                    <a:lumMod val="25000"/>
                  </a:schemeClr>
                </a:solidFill>
                <a:latin typeface="Abadi" panose="020B0604020104020204" pitchFamily="34" charset="0"/>
                <a:sym typeface="+mn-ea"/>
              </a:rPr>
              <a:t>, use the having clause.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8318500" y="2379980"/>
            <a:ext cx="3472815" cy="11988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7121525" cy="43516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sz="22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rPr>
              <a:t>select "Landing_Outcome", min(date) as "First Success Landing" from SPACEXTABLE</a:t>
            </a:r>
            <a:endParaRPr lang="en-US" sz="2000" dirty="0">
              <a:solidFill>
                <a:schemeClr val="accent3">
                  <a:lumMod val="25000"/>
                </a:schemeClr>
              </a:solidFill>
            </a:endParaRPr>
          </a:p>
          <a:p>
            <a:pPr marL="0" indent="0">
              <a:lnSpc>
                <a:spcPct val="100000"/>
              </a:lnSpc>
              <a:spcBef>
                <a:spcPts val="1400"/>
              </a:spcBef>
              <a:buNone/>
            </a:pPr>
            <a:r>
              <a:rPr lang="en-US" sz="2000" dirty="0">
                <a:solidFill>
                  <a:schemeClr val="accent3">
                    <a:lumMod val="25000"/>
                  </a:schemeClr>
                </a:solidFill>
              </a:rPr>
              <a:t>	where "Landing_Outcome" = 'Success (ground pad)';</a:t>
            </a:r>
            <a:endParaRPr lang="en-US" sz="2000" dirty="0">
              <a:solidFill>
                <a:schemeClr val="accent3">
                  <a:lumMod val="25000"/>
                </a:schemeClr>
              </a:solidFill>
            </a:endParaRPr>
          </a:p>
          <a:p>
            <a:pPr>
              <a:lnSpc>
                <a:spcPct val="100000"/>
              </a:lnSpc>
              <a:spcBef>
                <a:spcPts val="1400"/>
              </a:spcBef>
            </a:pPr>
            <a:r>
              <a:rPr lang="en-US" sz="2000" dirty="0">
                <a:solidFill>
                  <a:schemeClr val="accent3">
                    <a:lumMod val="25000"/>
                  </a:schemeClr>
                </a:solidFill>
                <a:latin typeface="Abadi" panose="020B0604020104020204" pitchFamily="34" charset="0"/>
              </a:rPr>
              <a:t>We select the columns Landing_Outcome and date columns. We use the min function to find the first date. We filter the data that has only Successful Ground pad landing using the where clause. </a:t>
            </a:r>
            <a:endParaRPr lang="en-US" sz="20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7676515" y="2623185"/>
            <a:ext cx="4446905" cy="10687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0" y="1339215"/>
            <a:ext cx="12140565" cy="3597275"/>
          </a:xfrm>
          <a:prstGeom prst="rect">
            <a:avLst/>
          </a:prstGeom>
        </p:spPr>
        <p:txBody>
          <a:bodyPr lIns="91440" tIns="45720" rIns="91440" bIns="45720" anchor="t">
            <a:normAutofit fontScale="90000" lnSpcReduction="10000"/>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"Booster_Version", "PAYLOAD_MASS__KG_", "Landing_Outcome"  from SPACEXTABLE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"Landing_Outcome" = 'Success (drone ship)'</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and "PAYLOAD_MASS__KG_" between 4000 and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select the columns Booster_Verson, Payload_Mass_KG, Landing_Outcome columns. and we use where clause to get data that contains only Successful droneship Landing that has payload mass between 4000 and 6000 </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1"/>
          <p:cNvPicPr>
            <a:picLocks noChangeAspect="1"/>
          </p:cNvPicPr>
          <p:nvPr/>
        </p:nvPicPr>
        <p:blipFill>
          <a:blip r:embed="rId2"/>
          <a:srcRect l="667" t="7469" r="2657" b="5201"/>
          <a:stretch>
            <a:fillRect/>
          </a:stretch>
        </p:blipFill>
        <p:spPr>
          <a:xfrm>
            <a:off x="3687445" y="4580890"/>
            <a:ext cx="6854825" cy="22771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17475" y="1252855"/>
            <a:ext cx="11743055" cy="305371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select "Mission_Outcome", count("Mission_Outcome") "Count" from SPACEXTABLE</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group by "Mission_Outcome";</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For this query we are grouping the Mission_Outcome columns and we are using a count aggregate function to find the Success and failure missions.</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4101465" y="4478655"/>
            <a:ext cx="3839845" cy="21621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0" y="1616710"/>
            <a:ext cx="8465820" cy="479044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distinct "Booster_Version", "PAYLOAD_MASS__KG_" from SPACEXTABLE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where "PAYLOAD_MASS__KG_" =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select max("PAYLOAD_MASS__KG_") from SPACEXTABLE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this query we are using a sub query . First the internal query is using to get a max Payload_Mass_Kg_ column. then we can use that in the where clause of the main query. In there where cluase we are comparing if the Payload Mass column is equal to result of the sub query.</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8505190" y="1362075"/>
            <a:ext cx="3686810" cy="48863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25285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select substr(Date, 6,2) as month, "Landing_Outcome", "Booster_Version", "Launch_Site" from SPACEXTABLE</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where "Landing_Outcome" = 'Failure (drone ship)' and substr(Date,0,5)='2015'</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This query uses the where clause that  checks if out Landing_Outcome is Failed Drone Ship and if the date is 2015. to grab the year, we are using the substr function. </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columns we are selecting month(using substring on the date ), Landing_Outcome, Booster_Version, Launch_Site. </a:t>
            </a: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3305810" y="5446395"/>
            <a:ext cx="5854065" cy="12909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0" y="1373505"/>
            <a:ext cx="8747760" cy="5485130"/>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select "Landing_Outcome", count("Landing_Outcome") as "Count" </a:t>
            </a: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    from SPACEXTABLE</a:t>
            </a: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where Date between '2010-06-04' and '2017-03-20' </a:t>
            </a: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    group by "Landing_Outcome" </a:t>
            </a: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    order by "Count" desc;</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In this query, we are using the columns Landing_Outcome, Count of the Landing_Outcome . To perform this we need to use the groupby on the landing_Outcome. We filter the data using the where clause which get only the data that contains Date between </a:t>
            </a:r>
            <a:r>
              <a:rPr lang="en-US" sz="2000" dirty="0">
                <a:solidFill>
                  <a:schemeClr val="accent3">
                    <a:lumMod val="25000"/>
                  </a:schemeClr>
                </a:solidFill>
                <a:latin typeface="Abadi"/>
                <a:sym typeface="+mn-ea"/>
              </a:rPr>
              <a:t>'2010-06-04' and '2017-03-20' .  Finally we sort the data using the Count </a:t>
            </a:r>
            <a:endParaRPr lang="en-US" sz="20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8714740" y="1286510"/>
            <a:ext cx="3379470" cy="43065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83260" y="5174615"/>
            <a:ext cx="10774680" cy="852170"/>
          </a:xfrm>
          <a:prstGeom prst="rect">
            <a:avLst/>
          </a:prstGeom>
        </p:spPr>
        <p:txBody>
          <a:bodyPr lIns="91440" tIns="45720" rIns="91440" bIns="45720" anchor="t">
            <a:normAutofit lnSpcReduction="10000"/>
          </a:bodyPr>
          <a:lstStyle/>
          <a:p>
            <a:r>
              <a:rPr lang="en-US"/>
              <a:t>We can see that the launch sites are near the costal area</a:t>
            </a:r>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markers on a Folium Map.</a:t>
            </a:r>
            <a:endParaRPr lang="en-US" dirty="0">
              <a:solidFill>
                <a:srgbClr val="0B49CB"/>
              </a:solidFill>
              <a:latin typeface="Abadi"/>
            </a:endParaRPr>
          </a:p>
        </p:txBody>
      </p:sp>
      <p:pic>
        <p:nvPicPr>
          <p:cNvPr id="4" name="Picture 3"/>
          <p:cNvPicPr>
            <a:picLocks noChangeAspect="1"/>
          </p:cNvPicPr>
          <p:nvPr/>
        </p:nvPicPr>
        <p:blipFill>
          <a:blip r:embed="rId2"/>
          <a:stretch>
            <a:fillRect/>
          </a:stretch>
        </p:blipFill>
        <p:spPr>
          <a:xfrm>
            <a:off x="252730" y="920750"/>
            <a:ext cx="11687175" cy="39719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5450205"/>
            <a:ext cx="9745345" cy="1407795"/>
          </a:xfrm>
          <a:prstGeom prst="rect">
            <a:avLst/>
          </a:prstGeom>
        </p:spPr>
        <p:txBody>
          <a:bodyPr lIns="91440" tIns="45720" rIns="91440" bIns="45720" anchor="t">
            <a:normAutofit/>
          </a:bodyPr>
          <a:lstStyle/>
          <a:p>
            <a:pPr>
              <a:spcBef>
                <a:spcPts val="1400"/>
              </a:spcBef>
            </a:pPr>
            <a:r>
              <a:rPr lang="en-US">
                <a:solidFill>
                  <a:schemeClr val="accent3">
                    <a:lumMod val="25000"/>
                  </a:schemeClr>
                </a:solidFill>
              </a:rPr>
              <a:t>The marker clusters helps to cluster the markers in an area and shows us how many markers are in an area depending on the zoom level.</a:t>
            </a: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all Launch Sites with Marker Cluster</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665480" y="1239520"/>
            <a:ext cx="10620375" cy="39719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35" y="1763395"/>
            <a:ext cx="5062220" cy="5094605"/>
          </a:xfrm>
          <a:prstGeom prst="rect">
            <a:avLst/>
          </a:prstGeom>
        </p:spPr>
        <p:txBody>
          <a:bodyPr lIns="91440" tIns="45720" rIns="91440" bIns="45720" anchor="t">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Along with the marker cluster, we placed markers for a Higway, Rail Track , Coast line, City by using specific latitude and longitude.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calculate distance between the marker and the launch site and use the distance as the marker text.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Then we use polyLines to draw the lines from the launch site to each marker.</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can see that The launch Site is close to roads, coastline, Railway but its far from the city.</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distance of Launch Site from Highway, Railway Track, Coastline , City</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5095875" y="1450340"/>
            <a:ext cx="7096125" cy="54095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930275" y="5050790"/>
            <a:ext cx="10454640" cy="1807210"/>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To create this, we first setup a dropdown in the layout of the app and a callback function that captures its inputs. then based on the input provided, we use plotly exppress to create the pie chart.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From the pie char above CCAFS SLC-40 has the highest success rate among all launch Site with 46.4% </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17543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App that shows the success rates of all the launch sites</a:t>
            </a:r>
            <a:endParaRPr lang="en-US" dirty="0">
              <a:solidFill>
                <a:srgbClr val="0B49CB"/>
              </a:solidFill>
              <a:latin typeface="Abadi"/>
            </a:endParaRPr>
          </a:p>
        </p:txBody>
      </p:sp>
      <p:pic>
        <p:nvPicPr>
          <p:cNvPr id="4" name="Picture 3"/>
          <p:cNvPicPr>
            <a:picLocks noChangeAspect="1"/>
          </p:cNvPicPr>
          <p:nvPr/>
        </p:nvPicPr>
        <p:blipFill>
          <a:blip r:embed="rId2"/>
          <a:stretch>
            <a:fillRect/>
          </a:stretch>
        </p:blipFill>
        <p:spPr>
          <a:xfrm>
            <a:off x="650240" y="686435"/>
            <a:ext cx="10755630" cy="43643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40" y="1410335"/>
            <a:ext cx="5791835" cy="4615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We are a new Space company called Space Y. We would like to perform Data Science task that can figure out if SpaceX falcon9 rocket will land or not. The data collected contains various features that can help us with the task,</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The problem that we need to find answer for is if a SpaceX falcon9 rocket will land or not.</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60" y="5304790"/>
            <a:ext cx="10551795" cy="1306195"/>
          </a:xfrm>
          <a:prstGeom prst="rect">
            <a:avLst/>
          </a:prstGeom>
        </p:spPr>
        <p:txBody>
          <a:bodyPr lIns="91440" tIns="45720" rIns="91440" bIns="45720" anchor="t">
            <a:normAutofit/>
          </a:bodyPr>
          <a:lstStyle/>
          <a:p>
            <a:pPr marL="0" indent="0">
              <a:buNone/>
            </a:pPr>
            <a:r>
              <a:rPr lang="en-US" sz="2000"/>
              <a:t>We can see that the to number of successful landing is almost the same as number of failures but there are more failures.</a:t>
            </a:r>
            <a:endParaRPr lang="en-US" sz="200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that shows the Launch Site with the highest Success to failure ratio.</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770255" y="1087755"/>
            <a:ext cx="10438130" cy="42354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71220" y="5419725"/>
            <a:ext cx="10414635" cy="1148080"/>
          </a:xfrm>
          <a:prstGeom prst="rect">
            <a:avLst/>
          </a:prstGeom>
        </p:spPr>
        <p:txBody>
          <a:bodyPr lIns="91440" tIns="45720" rIns="91440" bIns="45720" anchor="t">
            <a:normAutofit fontScale="80000"/>
          </a:bodyPr>
          <a:lstStyle/>
          <a:p>
            <a:pPr>
              <a:lnSpc>
                <a:spcPct val="100000"/>
              </a:lnSpc>
              <a:spcBef>
                <a:spcPts val="1400"/>
              </a:spcBef>
            </a:pPr>
            <a:r>
              <a:rPr lang="en-US" sz="2200">
                <a:solidFill>
                  <a:schemeClr val="accent3">
                    <a:lumMod val="25000"/>
                  </a:schemeClr>
                </a:solidFill>
                <a:latin typeface="Abadi" panose="020B0604020104020204" pitchFamily="34" charset="0"/>
              </a:rPr>
              <a:t>To create this, we started with a RangeSlider component. Then we used the range as input for the calback function. We use this for filtering the Payload Mass. The range selected above is (0- 6000)</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can see majority of the FT has class 1.</a:t>
            </a: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192575"/>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for Payload vs Success Rate</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536575" y="741680"/>
            <a:ext cx="11528425" cy="46780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2082165"/>
            <a:ext cx="4775200" cy="38119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built 4 models with GridSearch for parameter tuning and we plotted the bars for the accuracies.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that the Decision Tree has the highest accuracy score.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5581015" y="1318260"/>
            <a:ext cx="6383655" cy="48628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2057400"/>
            <a:ext cx="4881880"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for the Decision tree algorithm which has the best 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the model has 16 Correct predictions and 2 wrong predictions. which reflects in the accuracy score (0.86) which is slightly higher than other models.</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5408930" y="1724660"/>
            <a:ext cx="5876925" cy="44767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0492105" cy="4351655"/>
          </a:xfrm>
          <a:prstGeom prst="rect">
            <a:avLst/>
          </a:prstGeom>
        </p:spPr>
        <p:txBody>
          <a:bodyPr>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The first groud pad landing was on 2015-12-22.</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CCAFS SLC-40 has 46%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CCAFS SLC-40 has higher Success Rate compared to the remaining Launch Sites.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VAFB-SLC launchsite has no rockets launched for heavy payload mass(greater than 10000).</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ES-L1, SSO, HEO, GEO orbits have the highest success rates.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Decision Tree is the best model for this problem.</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Code Example  for the training process: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X_train, X_test, Y_train, Y_test = train_test_split(X, Y, test_size = 0.2, random_state = 2)</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parameters ={'C':[0.01,0.1,1], 'penalty':['l2'], 'solver':['lbfgs']}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parameters ={"C":[0.01,0.1,1],'penalty':['l2'], 'solver':['lbfgs']}# l1 lasso l2 ridge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lr=LogisticRegression()</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logreg_cv = GridSearchCV(lr, cv = 10, param_grid = parameters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logreg_cv.fit(X_train, Y_train)</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print("tuned hpyerparameters :(best parameters) ",logreg_cv.best_params_)</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print("accuracy :",logreg_cv.best_score_)</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33061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The data required is collected using 2 sources ( SpaceX json Rest api(api.spacexdata.com),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The data that was extracted is not in the correct format for the prediction. So, we convert categorical data into numerical values using one hot encoding.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a:lnSpc>
                <a:spcPct val="120000"/>
              </a:lnSpc>
              <a:spcBef>
                <a:spcPts val="1400"/>
              </a:spcBef>
            </a:pPr>
            <a:r>
              <a:rPr lang="en-US" sz="7600" dirty="0">
                <a:solidFill>
                  <a:schemeClr val="bg2">
                    <a:lumMod val="50000"/>
                  </a:schemeClr>
                </a:solidFill>
                <a:latin typeface="Abadi"/>
              </a:rPr>
              <a:t>We build different machine learning models to perform classification and we use different metrics to find the accuracies of these algorithms,</a:t>
            </a: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370840" y="1438910"/>
            <a:ext cx="11086465" cy="4738370"/>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Data needed for this project is collected from 2 sources.</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1. SpaceX Rest Api is used to get data that is available in JSON format.</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	https://api.spacexdata.com/</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The data from SpaceX Rest Api is extracted using the requests module in python to communicate with SpaceX rest api and gets the in the JSON fromat. This data is then converted to a pandas DataFrame and then saved to a csv file.</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2. Wikepedia</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	https://en.wikipedia.org/wiki/List_of_Falcon_9_and_Falcon_Heavy_launches</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The data in Wikipedia is a table in a html webpage. To extract this data, we need to use webscraping. First we use the requests module to communicate with Wikipedia to get the response in html format. Then the webscraping is done by using beatiful soup. And then the data is converted into a pandas DataFrame and saved to a csv file.</a:t>
            </a: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09945" y="1268730"/>
            <a:ext cx="5461000" cy="544195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p:cNvSpPr>
            <a:spLocks noGrp="1"/>
          </p:cNvSpPr>
          <p:nvPr>
            <p:ph type="body" sz="half" idx="4294967295"/>
          </p:nvPr>
        </p:nvSpPr>
        <p:spPr>
          <a:xfrm>
            <a:off x="749300" y="1501140"/>
            <a:ext cx="4712335" cy="4919345"/>
          </a:xfrm>
          <a:prstGeom prst="rect">
            <a:avLst/>
          </a:prstGeom>
        </p:spPr>
        <p:txBody>
          <a:bodyPr vert="horz" lIns="91440" tIns="45720" rIns="91440" bIns="45720" rtlCol="0" anchor="t">
            <a:normAutofit fontScale="80000"/>
          </a:bodyPr>
          <a:lstStyle/>
          <a:p>
            <a:pPr>
              <a:lnSpc>
                <a:spcPct val="100000"/>
              </a:lnSpc>
              <a:spcBef>
                <a:spcPts val="1400"/>
              </a:spcBef>
            </a:pPr>
            <a:r>
              <a:rPr lang="en-US" sz="2200">
                <a:solidFill>
                  <a:schemeClr val="accent3">
                    <a:lumMod val="25000"/>
                  </a:schemeClr>
                </a:solidFill>
                <a:latin typeface="Abadi" panose="020B0604020104020204" pitchFamily="34" charset="0"/>
                <a:sym typeface="+mn-ea"/>
              </a:rPr>
              <a:t>The data from SpaceX Rest Api is extracted using the requests module in python to communicate with SpaceX rest api and gets the in the JSON fromat. This data is then converted to a pandas DataFrame  by performing json normalization to make sure we do not have any nested data.</a:t>
            </a:r>
            <a:endParaRPr lang="en-US" sz="2200">
              <a:solidFill>
                <a:schemeClr val="accent3">
                  <a:lumMod val="25000"/>
                </a:schemeClr>
              </a:solidFill>
              <a:latin typeface="Abadi" panose="020B0604020104020204" pitchFamily="34" charset="0"/>
              <a:sym typeface="+mn-ea"/>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Then we select only certain features necessary for the analysis. We also remove all the falcon 1 related rows and only retain falcon 9 rockets</a:t>
            </a:r>
            <a:endParaRPr lang="en-US" sz="2200">
              <a:solidFill>
                <a:schemeClr val="accent3">
                  <a:lumMod val="25000"/>
                </a:schemeClr>
              </a:solidFill>
              <a:latin typeface="Abadi" panose="020B0604020104020204" pitchFamily="34" charset="0"/>
              <a:sym typeface="+mn-ea"/>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After some more cleanup, we save the data to a csv file.</a:t>
            </a:r>
            <a:endParaRPr lang="en-US" sz="2200">
              <a:solidFill>
                <a:schemeClr val="accent3">
                  <a:lumMod val="25000"/>
                </a:schemeClr>
              </a:solidFill>
              <a:latin typeface="Abadi"/>
            </a:endParaRPr>
          </a:p>
          <a:p>
            <a:r>
              <a:rPr lang="en-US" sz="2200">
                <a:solidFill>
                  <a:schemeClr val="accent3">
                    <a:lumMod val="25000"/>
                  </a:schemeClr>
                </a:solidFill>
                <a:latin typeface="Abadi" panose="020B0604020104020204" pitchFamily="34" charset="0"/>
              </a:rPr>
              <a:t>You can lookat the data collection process in this </a:t>
            </a:r>
            <a:r>
              <a:rPr lang="en-US" sz="2200">
                <a:solidFill>
                  <a:schemeClr val="accent3">
                    <a:lumMod val="25000"/>
                  </a:schemeClr>
                </a:solidFill>
                <a:latin typeface="Abadi" panose="020B0604020104020204" pitchFamily="34" charset="0"/>
                <a:hlinkClick r:id="rId2" action="ppaction://hlinkfile"/>
              </a:rPr>
              <a:t>github link</a:t>
            </a:r>
            <a:r>
              <a:rPr lang="en-US" sz="2200">
                <a:solidFill>
                  <a:schemeClr val="accent3">
                    <a:lumMod val="25000"/>
                  </a:schemeClr>
                </a:solidFill>
                <a:latin typeface="Abadi" panose="020B0604020104020204" pitchFamily="34" charset="0"/>
              </a:rPr>
              <a:t>.</a:t>
            </a:r>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sp>
        <p:nvSpPr>
          <p:cNvPr id="2" name="Rectangles 1"/>
          <p:cNvSpPr/>
          <p:nvPr/>
        </p:nvSpPr>
        <p:spPr>
          <a:xfrm>
            <a:off x="7150735" y="162687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SpaceX Rest API</a:t>
            </a:r>
            <a:endParaRPr lang="en-US"/>
          </a:p>
        </p:txBody>
      </p:sp>
      <p:sp>
        <p:nvSpPr>
          <p:cNvPr id="7" name="Rectangles 6"/>
          <p:cNvSpPr/>
          <p:nvPr/>
        </p:nvSpPr>
        <p:spPr>
          <a:xfrm>
            <a:off x="7150735" y="256540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t>requests module</a:t>
            </a:r>
            <a:endParaRPr lang="en-US" b="1"/>
          </a:p>
        </p:txBody>
      </p:sp>
      <p:sp>
        <p:nvSpPr>
          <p:cNvPr id="8" name="Rectangles 7"/>
          <p:cNvSpPr/>
          <p:nvPr/>
        </p:nvSpPr>
        <p:spPr>
          <a:xfrm>
            <a:off x="7150735" y="340741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pandas DataFrame</a:t>
            </a:r>
            <a:endParaRPr lang="en-US"/>
          </a:p>
        </p:txBody>
      </p:sp>
      <p:sp>
        <p:nvSpPr>
          <p:cNvPr id="9" name="Rectangles 8"/>
          <p:cNvSpPr/>
          <p:nvPr/>
        </p:nvSpPr>
        <p:spPr>
          <a:xfrm>
            <a:off x="7150735" y="4826635"/>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Falcon 9 DataFrame</a:t>
            </a:r>
            <a:endParaRPr lang="en-US"/>
          </a:p>
        </p:txBody>
      </p:sp>
      <p:cxnSp>
        <p:nvCxnSpPr>
          <p:cNvPr id="10" name="Straight Arrow Connector 9"/>
          <p:cNvCxnSpPr/>
          <p:nvPr/>
        </p:nvCxnSpPr>
        <p:spPr>
          <a:xfrm flipV="1">
            <a:off x="7925435" y="2089150"/>
            <a:ext cx="0" cy="476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6611620" y="2143125"/>
            <a:ext cx="1313815" cy="368300"/>
          </a:xfrm>
          <a:prstGeom prst="rect">
            <a:avLst/>
          </a:prstGeom>
          <a:noFill/>
        </p:spPr>
        <p:txBody>
          <a:bodyPr wrap="square" rtlCol="0">
            <a:spAutoFit/>
          </a:bodyPr>
          <a:p>
            <a:r>
              <a:rPr lang="en-US"/>
              <a:t>request</a:t>
            </a:r>
            <a:endParaRPr lang="en-US"/>
          </a:p>
        </p:txBody>
      </p:sp>
      <p:cxnSp>
        <p:nvCxnSpPr>
          <p:cNvPr id="12" name="Straight Arrow Connector 11"/>
          <p:cNvCxnSpPr/>
          <p:nvPr/>
        </p:nvCxnSpPr>
        <p:spPr>
          <a:xfrm>
            <a:off x="8966200" y="2143125"/>
            <a:ext cx="0" cy="368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9189720" y="2143125"/>
            <a:ext cx="1313815" cy="368300"/>
          </a:xfrm>
          <a:prstGeom prst="rect">
            <a:avLst/>
          </a:prstGeom>
          <a:noFill/>
        </p:spPr>
        <p:txBody>
          <a:bodyPr wrap="square" rtlCol="0">
            <a:spAutoFit/>
          </a:bodyPr>
          <a:p>
            <a:r>
              <a:rPr lang="en-US"/>
              <a:t>response</a:t>
            </a:r>
            <a:endParaRPr lang="en-US"/>
          </a:p>
        </p:txBody>
      </p:sp>
      <p:cxnSp>
        <p:nvCxnSpPr>
          <p:cNvPr id="14" name="Straight Arrow Connector 13"/>
          <p:cNvCxnSpPr>
            <a:endCxn id="8" idx="0"/>
          </p:cNvCxnSpPr>
          <p:nvPr/>
        </p:nvCxnSpPr>
        <p:spPr>
          <a:xfrm>
            <a:off x="8524875" y="3027680"/>
            <a:ext cx="0" cy="3797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8585200" y="3081655"/>
            <a:ext cx="2179320" cy="368300"/>
          </a:xfrm>
          <a:prstGeom prst="rect">
            <a:avLst/>
          </a:prstGeom>
          <a:noFill/>
        </p:spPr>
        <p:txBody>
          <a:bodyPr wrap="square" rtlCol="0">
            <a:spAutoFit/>
          </a:bodyPr>
          <a:p>
            <a:r>
              <a:rPr lang="en-US"/>
              <a:t>json_normallize()</a:t>
            </a:r>
            <a:endParaRPr lang="en-US"/>
          </a:p>
        </p:txBody>
      </p:sp>
      <p:cxnSp>
        <p:nvCxnSpPr>
          <p:cNvPr id="16" name="Straight Arrow Connector 15"/>
          <p:cNvCxnSpPr>
            <a:stCxn id="8" idx="2"/>
          </p:cNvCxnSpPr>
          <p:nvPr/>
        </p:nvCxnSpPr>
        <p:spPr>
          <a:xfrm>
            <a:off x="8524875" y="3869690"/>
            <a:ext cx="0" cy="9569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8585200" y="3923665"/>
            <a:ext cx="2179320" cy="645160"/>
          </a:xfrm>
          <a:prstGeom prst="rect">
            <a:avLst/>
          </a:prstGeom>
          <a:noFill/>
        </p:spPr>
        <p:txBody>
          <a:bodyPr wrap="square" rtlCol="0">
            <a:spAutoFit/>
          </a:bodyPr>
          <a:p>
            <a:r>
              <a:rPr lang="en-US"/>
              <a:t>selecting features</a:t>
            </a:r>
            <a:endParaRPr lang="en-US"/>
          </a:p>
          <a:p>
            <a:r>
              <a:rPr lang="en-US"/>
              <a:t>and cleaning</a:t>
            </a:r>
            <a:endParaRPr lang="en-US"/>
          </a:p>
        </p:txBody>
      </p:sp>
      <p:sp>
        <p:nvSpPr>
          <p:cNvPr id="18" name="Rectangles 17"/>
          <p:cNvSpPr/>
          <p:nvPr/>
        </p:nvSpPr>
        <p:spPr>
          <a:xfrm>
            <a:off x="7150735" y="592709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Save to csv</a:t>
            </a:r>
            <a:endParaRPr lang="en-US"/>
          </a:p>
        </p:txBody>
      </p:sp>
      <p:cxnSp>
        <p:nvCxnSpPr>
          <p:cNvPr id="19" name="Straight Arrow Connector 18"/>
          <p:cNvCxnSpPr>
            <a:stCxn id="9" idx="2"/>
          </p:cNvCxnSpPr>
          <p:nvPr/>
        </p:nvCxnSpPr>
        <p:spPr>
          <a:xfrm>
            <a:off x="8524875" y="5288915"/>
            <a:ext cx="0" cy="626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8585200" y="5423535"/>
            <a:ext cx="1313815" cy="368300"/>
          </a:xfrm>
          <a:prstGeom prst="rect">
            <a:avLst/>
          </a:prstGeom>
          <a:noFill/>
        </p:spPr>
        <p:txBody>
          <a:bodyPr wrap="square" rtlCol="0">
            <a:spAutoFit/>
          </a:bodyPr>
          <a:p>
            <a:r>
              <a:rPr lang="en-US"/>
              <a:t>to_csv()</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751840" y="1289050"/>
            <a:ext cx="4682490" cy="5568950"/>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panose="020B0604020104020204" pitchFamily="34" charset="0"/>
                <a:sym typeface="+mn-ea"/>
              </a:rPr>
              <a:t>The data from Wikipedia is extracted using the Web Scraping  using beautiful Soup in python. We first use request to grab the html page. Then we create a beautiful soup object.</a:t>
            </a:r>
            <a:endParaRPr lang="en-US" sz="2200">
              <a:solidFill>
                <a:schemeClr val="accent3">
                  <a:lumMod val="25000"/>
                </a:schemeClr>
              </a:solidFill>
              <a:latin typeface="Abadi" panose="020B0604020104020204" pitchFamily="34" charset="0"/>
              <a:sym typeface="+mn-ea"/>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We then loop through each row of the 2nd table and get columns that is necessary for us and convert it to a DataFrame</a:t>
            </a:r>
            <a:endParaRPr lang="en-US" sz="2200">
              <a:solidFill>
                <a:schemeClr val="accent3">
                  <a:lumMod val="25000"/>
                </a:schemeClr>
              </a:solidFill>
              <a:latin typeface="Abadi" panose="020B0604020104020204" pitchFamily="34" charset="0"/>
              <a:sym typeface="+mn-ea"/>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Finally we save the data into a csv file.</a:t>
            </a:r>
            <a:endParaRPr lang="en-US" sz="2200">
              <a:solidFill>
                <a:schemeClr val="accent3">
                  <a:lumMod val="25000"/>
                </a:schemeClr>
              </a:solidFill>
              <a:latin typeface="Abadi" panose="020B0604020104020204" pitchFamily="34" charset="0"/>
              <a:sym typeface="+mn-ea"/>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You can look at the data collection process in this </a:t>
            </a:r>
            <a:r>
              <a:rPr lang="en-US" sz="2200">
                <a:solidFill>
                  <a:schemeClr val="accent3">
                    <a:lumMod val="25000"/>
                  </a:schemeClr>
                </a:solidFill>
                <a:latin typeface="Abadi" panose="020B0604020104020204" pitchFamily="34" charset="0"/>
                <a:sym typeface="+mn-ea"/>
                <a:hlinkClick r:id="rId2" action="ppaction://hlinkfile"/>
              </a:rPr>
              <a:t>github link</a:t>
            </a:r>
            <a:r>
              <a:rPr lang="en-US" sz="2200">
                <a:solidFill>
                  <a:schemeClr val="accent3">
                    <a:lumMod val="25000"/>
                  </a:schemeClr>
                </a:solidFill>
                <a:latin typeface="Abadi" panose="020B0604020104020204" pitchFamily="34" charset="0"/>
                <a:sym typeface="+mn-ea"/>
              </a:rPr>
              <a:t>.</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852160" y="1289050"/>
            <a:ext cx="5518785" cy="471043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cs typeface="Calibri"/>
            </a:endParaRPr>
          </a:p>
        </p:txBody>
      </p:sp>
      <p:sp>
        <p:nvSpPr>
          <p:cNvPr id="5" name="Rectangles 4"/>
          <p:cNvSpPr/>
          <p:nvPr/>
        </p:nvSpPr>
        <p:spPr>
          <a:xfrm>
            <a:off x="7150735" y="162687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Wikipedia</a:t>
            </a:r>
            <a:endParaRPr lang="en-US"/>
          </a:p>
        </p:txBody>
      </p:sp>
      <p:sp>
        <p:nvSpPr>
          <p:cNvPr id="7" name="Rectangles 6"/>
          <p:cNvSpPr/>
          <p:nvPr/>
        </p:nvSpPr>
        <p:spPr>
          <a:xfrm>
            <a:off x="7150735" y="256540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t>requests module</a:t>
            </a:r>
            <a:endParaRPr lang="en-US" b="1"/>
          </a:p>
        </p:txBody>
      </p:sp>
      <p:sp>
        <p:nvSpPr>
          <p:cNvPr id="8" name="Rectangles 7"/>
          <p:cNvSpPr/>
          <p:nvPr/>
        </p:nvSpPr>
        <p:spPr>
          <a:xfrm>
            <a:off x="7150735" y="340741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Create soup object</a:t>
            </a:r>
            <a:endParaRPr lang="en-US"/>
          </a:p>
        </p:txBody>
      </p:sp>
      <p:sp>
        <p:nvSpPr>
          <p:cNvPr id="9" name="Rectangles 8"/>
          <p:cNvSpPr/>
          <p:nvPr/>
        </p:nvSpPr>
        <p:spPr>
          <a:xfrm>
            <a:off x="7150735" y="4826635"/>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Falcon 9 DataFrame</a:t>
            </a:r>
            <a:endParaRPr lang="en-US"/>
          </a:p>
        </p:txBody>
      </p:sp>
      <p:cxnSp>
        <p:nvCxnSpPr>
          <p:cNvPr id="10" name="Straight Arrow Connector 9"/>
          <p:cNvCxnSpPr/>
          <p:nvPr/>
        </p:nvCxnSpPr>
        <p:spPr>
          <a:xfrm flipV="1">
            <a:off x="7925435" y="2089150"/>
            <a:ext cx="0" cy="476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1620" y="2143125"/>
            <a:ext cx="1313815" cy="368300"/>
          </a:xfrm>
          <a:prstGeom prst="rect">
            <a:avLst/>
          </a:prstGeom>
          <a:noFill/>
        </p:spPr>
        <p:txBody>
          <a:bodyPr wrap="square" rtlCol="0">
            <a:spAutoFit/>
          </a:bodyPr>
          <a:p>
            <a:r>
              <a:rPr lang="en-US"/>
              <a:t>request</a:t>
            </a:r>
            <a:endParaRPr lang="en-US"/>
          </a:p>
        </p:txBody>
      </p:sp>
      <p:cxnSp>
        <p:nvCxnSpPr>
          <p:cNvPr id="13" name="Straight Arrow Connector 12"/>
          <p:cNvCxnSpPr/>
          <p:nvPr/>
        </p:nvCxnSpPr>
        <p:spPr>
          <a:xfrm>
            <a:off x="8966200" y="2143125"/>
            <a:ext cx="0" cy="368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9189720" y="2143125"/>
            <a:ext cx="1313815" cy="368300"/>
          </a:xfrm>
          <a:prstGeom prst="rect">
            <a:avLst/>
          </a:prstGeom>
          <a:noFill/>
        </p:spPr>
        <p:txBody>
          <a:bodyPr wrap="square" rtlCol="0">
            <a:spAutoFit/>
          </a:bodyPr>
          <a:p>
            <a:r>
              <a:rPr lang="en-US"/>
              <a:t>response</a:t>
            </a:r>
            <a:endParaRPr lang="en-US"/>
          </a:p>
        </p:txBody>
      </p:sp>
      <p:cxnSp>
        <p:nvCxnSpPr>
          <p:cNvPr id="15" name="Straight Arrow Connector 14"/>
          <p:cNvCxnSpPr>
            <a:endCxn id="8" idx="0"/>
          </p:cNvCxnSpPr>
          <p:nvPr/>
        </p:nvCxnSpPr>
        <p:spPr>
          <a:xfrm>
            <a:off x="8524875" y="3027680"/>
            <a:ext cx="0" cy="3797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8587740" y="3081655"/>
            <a:ext cx="2179320" cy="368300"/>
          </a:xfrm>
          <a:prstGeom prst="rect">
            <a:avLst/>
          </a:prstGeom>
          <a:noFill/>
        </p:spPr>
        <p:txBody>
          <a:bodyPr wrap="square" rtlCol="0">
            <a:spAutoFit/>
          </a:bodyPr>
          <a:p>
            <a:r>
              <a:rPr lang="en-US"/>
              <a:t>response.text</a:t>
            </a:r>
            <a:endParaRPr lang="en-US"/>
          </a:p>
        </p:txBody>
      </p:sp>
      <p:cxnSp>
        <p:nvCxnSpPr>
          <p:cNvPr id="17" name="Straight Arrow Connector 16"/>
          <p:cNvCxnSpPr>
            <a:stCxn id="8" idx="2"/>
          </p:cNvCxnSpPr>
          <p:nvPr/>
        </p:nvCxnSpPr>
        <p:spPr>
          <a:xfrm>
            <a:off x="8524875" y="3869690"/>
            <a:ext cx="0" cy="9569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8524875" y="4093210"/>
            <a:ext cx="2179320" cy="645160"/>
          </a:xfrm>
          <a:prstGeom prst="rect">
            <a:avLst/>
          </a:prstGeom>
          <a:noFill/>
        </p:spPr>
        <p:txBody>
          <a:bodyPr wrap="square" rtlCol="0">
            <a:spAutoFit/>
          </a:bodyPr>
          <a:p>
            <a:r>
              <a:rPr lang="en-US"/>
              <a:t>extract each row</a:t>
            </a:r>
            <a:endParaRPr lang="en-US"/>
          </a:p>
          <a:p>
            <a:r>
              <a:rPr lang="en-US"/>
              <a:t>of 2nd table</a:t>
            </a:r>
            <a:endParaRPr lang="en-US"/>
          </a:p>
        </p:txBody>
      </p:sp>
      <p:sp>
        <p:nvSpPr>
          <p:cNvPr id="19" name="Rectangles 18"/>
          <p:cNvSpPr/>
          <p:nvPr/>
        </p:nvSpPr>
        <p:spPr>
          <a:xfrm>
            <a:off x="7150735" y="5927090"/>
            <a:ext cx="2748280" cy="4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Save to csv</a:t>
            </a:r>
            <a:endParaRPr lang="en-US"/>
          </a:p>
        </p:txBody>
      </p:sp>
      <p:cxnSp>
        <p:nvCxnSpPr>
          <p:cNvPr id="20" name="Straight Arrow Connector 19"/>
          <p:cNvCxnSpPr>
            <a:stCxn id="9" idx="2"/>
          </p:cNvCxnSpPr>
          <p:nvPr/>
        </p:nvCxnSpPr>
        <p:spPr>
          <a:xfrm>
            <a:off x="8524875" y="5288915"/>
            <a:ext cx="0" cy="626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8585200" y="5423535"/>
            <a:ext cx="1313815" cy="368300"/>
          </a:xfrm>
          <a:prstGeom prst="rect">
            <a:avLst/>
          </a:prstGeom>
          <a:noFill/>
        </p:spPr>
        <p:txBody>
          <a:bodyPr wrap="square" rtlCol="0">
            <a:spAutoFit/>
          </a:bodyPr>
          <a:p>
            <a:r>
              <a:rPr lang="en-US"/>
              <a:t>to_csv()</a:t>
            </a:r>
            <a:endParaRPr lang="en-US"/>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16626</Words>
  <Application>WPS Presentation</Application>
  <PresentationFormat>Widescreen</PresentationFormat>
  <Paragraphs>484</Paragraphs>
  <Slides>47</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47</vt:i4>
      </vt:variant>
    </vt:vector>
  </HeadingPairs>
  <TitlesOfParts>
    <vt:vector size="66" baseType="lpstr">
      <vt:lpstr>Arial</vt:lpstr>
      <vt:lpstr>SimSun</vt:lpstr>
      <vt:lpstr>Wingdings</vt:lpstr>
      <vt:lpstr>Abadi</vt:lpstr>
      <vt:lpstr>IBM Plex Mono SemiBold</vt:lpstr>
      <vt:lpstr>Noto Sans Mono</vt:lpstr>
      <vt:lpstr>Abadi</vt:lpstr>
      <vt:lpstr>Gubbi</vt:lpstr>
      <vt:lpstr>SF Pro</vt:lpstr>
      <vt:lpstr>Arial</vt:lpstr>
      <vt:lpstr>IBM Plex Mono Text</vt:lpstr>
      <vt:lpstr>Microsoft YaHei</vt:lpstr>
      <vt:lpstr>Droid Sans Fallback</vt:lpstr>
      <vt:lpstr>Arial Unicode MS</vt:lpstr>
      <vt:lpstr>Calibri</vt:lpstr>
      <vt:lpstr>Trebuchet MS</vt:lpstr>
      <vt:lpstr>Calibri</vt:lpstr>
      <vt:lpstr>OpenSymbol</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vastan1993</cp:lastModifiedBy>
  <cp:revision>280</cp:revision>
  <dcterms:created xsi:type="dcterms:W3CDTF">2025-01-19T10:02:34Z</dcterms:created>
  <dcterms:modified xsi:type="dcterms:W3CDTF">2025-01-19T10:02:34Z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
  </property>
  <property fmtid="{D5CDD505-2E9C-101B-9397-08002B2CF9AE}" pid="4" name="KSOProductBuildVer">
    <vt:lpwstr>1033-11.1.0.11723</vt:lpwstr>
  </property>
</Properties>
</file>